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3" r:id="rId3"/>
    <p:sldId id="264" r:id="rId4"/>
    <p:sldId id="260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65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1CF1C-5E25-4424-AC3A-D061640C3640}" type="datetimeFigureOut">
              <a:rPr lang="fr-FR" smtClean="0"/>
              <a:t>08/06/2023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58C57-667A-4811-BBE7-B114DDE726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1565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1CF1C-5E25-4424-AC3A-D061640C3640}" type="datetimeFigureOut">
              <a:rPr lang="fr-FR" smtClean="0"/>
              <a:t>08/06/2023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58C57-667A-4811-BBE7-B114DDE726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7033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1CF1C-5E25-4424-AC3A-D061640C3640}" type="datetimeFigureOut">
              <a:rPr lang="fr-FR" smtClean="0"/>
              <a:t>08/06/2023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58C57-667A-4811-BBE7-B114DDE726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8228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1CF1C-5E25-4424-AC3A-D061640C3640}" type="datetimeFigureOut">
              <a:rPr lang="fr-FR" smtClean="0"/>
              <a:t>08/06/2023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58C57-667A-4811-BBE7-B114DDE726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7796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1CF1C-5E25-4424-AC3A-D061640C3640}" type="datetimeFigureOut">
              <a:rPr lang="fr-FR" smtClean="0"/>
              <a:t>08/06/2023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58C57-667A-4811-BBE7-B114DDE726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3042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1CF1C-5E25-4424-AC3A-D061640C3640}" type="datetimeFigureOut">
              <a:rPr lang="fr-FR" smtClean="0"/>
              <a:t>08/06/2023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58C57-667A-4811-BBE7-B114DDE726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6051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1CF1C-5E25-4424-AC3A-D061640C3640}" type="datetimeFigureOut">
              <a:rPr lang="fr-FR" smtClean="0"/>
              <a:t>08/06/2023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58C57-667A-4811-BBE7-B114DDE726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851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1CF1C-5E25-4424-AC3A-D061640C3640}" type="datetimeFigureOut">
              <a:rPr lang="fr-FR" smtClean="0"/>
              <a:t>08/06/2023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58C57-667A-4811-BBE7-B114DDE726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8055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1CF1C-5E25-4424-AC3A-D061640C3640}" type="datetimeFigureOut">
              <a:rPr lang="fr-FR" smtClean="0"/>
              <a:t>08/06/2023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58C57-667A-4811-BBE7-B114DDE726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4103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1CF1C-5E25-4424-AC3A-D061640C3640}" type="datetimeFigureOut">
              <a:rPr lang="fr-FR" smtClean="0"/>
              <a:t>08/06/2023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58C57-667A-4811-BBE7-B114DDE726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0570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1CF1C-5E25-4424-AC3A-D061640C3640}" type="datetimeFigureOut">
              <a:rPr lang="fr-FR" smtClean="0"/>
              <a:t>08/06/2023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58C57-667A-4811-BBE7-B114DDE726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5989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2000">
              <a:srgbClr val="FF0000"/>
            </a:gs>
            <a:gs pos="49000">
              <a:srgbClr val="FF0000">
                <a:alpha val="69000"/>
              </a:srgbClr>
            </a:gs>
            <a:gs pos="96000">
              <a:srgbClr val="A65959"/>
            </a:gs>
          </a:gsLst>
          <a:lin ang="30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01CF1C-5E25-4424-AC3A-D061640C3640}" type="datetimeFigureOut">
              <a:rPr lang="fr-FR" smtClean="0"/>
              <a:t>08/06/2023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858C57-667A-4811-BBE7-B114DDE726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3551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smocfoot.net/" TargetMode="External"/><Relationship Id="rId4" Type="http://schemas.openxmlformats.org/officeDocument/2006/relationships/hyperlink" Target="mailto:524970@lcfoot.fr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fff@contact.fff.eu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foot-centre.fff.fr/wp-content/uploads/sites/9/bsk-pdf-manager/fc2ff502849f14a5c03d52e62e0cd73f.pdf" TargetMode="External"/><Relationship Id="rId2" Type="http://schemas.openxmlformats.org/officeDocument/2006/relationships/hyperlink" Target="https://foot-centre.fff.fr/wp-content/uploads/sites/9/bsk-pdf-manager/086e864bedefe10bb3adcf69d4aa5cf3.pdf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foot-centre.fff.fr/wp-content/uploads/sites/9/bsk-pdf-manager/0fcb43c385d7bd5f8f51c91468e7873c.pdf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Imag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097" y="393574"/>
            <a:ext cx="648734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8411" y="388468"/>
            <a:ext cx="625926" cy="720000"/>
          </a:xfrm>
          <a:prstGeom prst="rect">
            <a:avLst/>
          </a:prstGeom>
          <a:solidFill>
            <a:srgbClr val="FFFFFF">
              <a:alpha val="0"/>
            </a:srgbClr>
          </a:solidFill>
        </p:spPr>
      </p:pic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1903480" y="236530"/>
            <a:ext cx="5393485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spAutoFit/>
          </a:bodyPr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zh-CN" sz="1050" b="1" i="1" dirty="0">
                <a:latin typeface="Comic Sans MS" panose="030F0702030302020204" pitchFamily="66" charset="0"/>
                <a:ea typeface="Times New Roman" panose="02020603050405020304" pitchFamily="18" charset="0"/>
              </a:rPr>
              <a:t>RESPECT–SPORTIVITE-CONVIVIALITE</a:t>
            </a:r>
            <a:r>
              <a:rPr lang="fr-FR" altLang="zh-CN" sz="900" dirty="0">
                <a:latin typeface="Arial" panose="020B0604020202020204" pitchFamily="34" charset="0"/>
                <a:ea typeface="Times New Roman" panose="02020603050405020304" pitchFamily="18" charset="0"/>
              </a:rPr>
              <a:t>    </a:t>
            </a:r>
            <a:r>
              <a:rPr lang="fr-FR" altLang="zh-CN" sz="750" dirty="0"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                                                </a:t>
            </a:r>
            <a:r>
              <a:rPr lang="fr-FR" altLang="zh-CN" sz="750" b="1" dirty="0">
                <a:latin typeface="Arial" panose="020B0604020202020204" pitchFamily="34" charset="0"/>
                <a:ea typeface="Times New Roman" panose="02020603050405020304" pitchFamily="18" charset="0"/>
              </a:rPr>
              <a:t>  </a:t>
            </a:r>
            <a:r>
              <a:rPr lang="fr-FR" altLang="zh-CN" sz="750" dirty="0">
                <a:latin typeface="Arial" panose="020B0604020202020204" pitchFamily="34" charset="0"/>
                <a:ea typeface="Times New Roman" panose="02020603050405020304" pitchFamily="18" charset="0"/>
              </a:rPr>
              <a:t>  </a:t>
            </a:r>
            <a:endParaRPr lang="fr-FR" altLang="zh-CN" sz="1350" dirty="0">
              <a:latin typeface="Arial" panose="020B0604020202020204" pitchFamily="34" charset="0"/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1812730" y="504944"/>
            <a:ext cx="5352789" cy="608629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</p:spPr>
        <p:txBody>
          <a:bodyPr vert="horz" wrap="none" lIns="68580" tIns="34290" rIns="68580" bIns="34290" numCol="1" anchor="t" anchorCtr="0" compatLnSpc="1">
            <a:prstTxWarp prst="textNoShape">
              <a:avLst/>
            </a:prstTxWarp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2510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2510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2510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2510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2510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2510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2510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2510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2510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defTabSz="685800">
              <a:tabLst>
                <a:tab pos="1688306" algn="l"/>
              </a:tabLst>
            </a:pPr>
            <a:r>
              <a:rPr lang="fr-FR" altLang="zh-CN" sz="800" dirty="0">
                <a:solidFill>
                  <a:schemeClr val="bg1"/>
                </a:solidFill>
                <a:ea typeface="Times New Roman" panose="02020603050405020304" pitchFamily="18" charset="0"/>
                <a:cs typeface="Times New (W1)"/>
              </a:rPr>
              <a:t>Siret : 494 468 853 000 10		                                                     Jeunesse et sport : 45-06-029-S</a:t>
            </a:r>
            <a:endParaRPr lang="fr-FR" altLang="zh-CN" sz="800" dirty="0">
              <a:solidFill>
                <a:schemeClr val="bg1"/>
              </a:solidFill>
            </a:endParaRPr>
          </a:p>
          <a:p>
            <a:pPr algn="just" defTabSz="685800">
              <a:tabLst>
                <a:tab pos="1688306" algn="l"/>
              </a:tabLst>
            </a:pPr>
            <a:r>
              <a:rPr lang="fr-FR" altLang="zh-CN" sz="800" dirty="0">
                <a:solidFill>
                  <a:schemeClr val="bg1"/>
                </a:solidFill>
                <a:ea typeface="Times New Roman" panose="02020603050405020304" pitchFamily="18" charset="0"/>
                <a:cs typeface="Times New (W1)"/>
              </a:rPr>
              <a:t>Ligue Centre Val de Loire de Football                                                                 District du Loiret (45) de Football</a:t>
            </a:r>
            <a:endParaRPr lang="fr-FR" altLang="zh-CN" sz="800" dirty="0">
              <a:solidFill>
                <a:schemeClr val="bg1"/>
              </a:solidFill>
            </a:endParaRPr>
          </a:p>
          <a:p>
            <a:pPr algn="just" defTabSz="685800">
              <a:tabLst>
                <a:tab pos="1688306" algn="l"/>
              </a:tabLst>
            </a:pPr>
            <a:r>
              <a:rPr lang="fr-FR" altLang="zh-CN" sz="800" dirty="0">
                <a:solidFill>
                  <a:schemeClr val="bg1"/>
                </a:solidFill>
                <a:ea typeface="Times New Roman" panose="02020603050405020304" pitchFamily="18" charset="0"/>
                <a:cs typeface="Times New (W1)"/>
              </a:rPr>
              <a:t>Stade Marcel Thomas		                                                             N° d’affiliation FFF: 524970</a:t>
            </a:r>
            <a:endParaRPr lang="fr-FR" altLang="zh-CN" sz="800" dirty="0">
              <a:solidFill>
                <a:schemeClr val="bg1"/>
              </a:solidFill>
            </a:endParaRPr>
          </a:p>
          <a:p>
            <a:pPr algn="just" defTabSz="685800">
              <a:tabLst>
                <a:tab pos="1688306" algn="l"/>
              </a:tabLst>
            </a:pPr>
            <a:r>
              <a:rPr lang="fr-FR" altLang="zh-CN" sz="800" dirty="0">
                <a:solidFill>
                  <a:schemeClr val="bg1"/>
                </a:solidFill>
                <a:ea typeface="Times New Roman" panose="02020603050405020304" pitchFamily="18" charset="0"/>
                <a:cs typeface="Times New (W1)"/>
              </a:rPr>
              <a:t>45800 Saint Jean de Braye                                                                        	                Couleurs : Rouge et Noir</a:t>
            </a:r>
            <a:endParaRPr lang="fr-FR" altLang="zh-CN" sz="800" dirty="0">
              <a:solidFill>
                <a:schemeClr val="bg1"/>
              </a:solidFill>
            </a:endParaRPr>
          </a:p>
          <a:p>
            <a:pPr algn="just" defTabSz="685800">
              <a:tabLst>
                <a:tab pos="1688306" algn="l"/>
              </a:tabLst>
            </a:pPr>
            <a:endParaRPr lang="fr-FR" altLang="zh-CN" sz="1350" dirty="0"/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1" y="890201"/>
            <a:ext cx="13856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 sz="1350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4434623" y="1050110"/>
            <a:ext cx="274755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algn="just" defTabSz="6858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altLang="zh-CN" sz="75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zh-CN" sz="750">
                <a:latin typeface="Arial" panose="020B0604020202020204" pitchFamily="34" charset="0"/>
                <a:ea typeface="Times New Roman" panose="02020603050405020304" pitchFamily="18" charset="0"/>
              </a:rPr>
              <a:t>     </a:t>
            </a:r>
            <a:endParaRPr lang="fr-FR" altLang="zh-CN" sz="1350">
              <a:latin typeface="Arial" panose="020B0604020202020204" pitchFamily="34" charset="0"/>
            </a:endParaRPr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2192815" y="1515826"/>
            <a:ext cx="4820872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algn="just"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zh-CN" sz="750" dirty="0"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           </a:t>
            </a:r>
            <a:r>
              <a:rPr lang="fr-FR" altLang="zh-CN" sz="700" dirty="0">
                <a:ea typeface="Times New Roman" panose="02020603050405020304" pitchFamily="18" charset="0"/>
                <a:cs typeface="Times New (W1)"/>
              </a:rPr>
              <a:t>	</a:t>
            </a:r>
            <a:r>
              <a:rPr lang="fr-FR" altLang="zh-CN" sz="750" dirty="0"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                                                                                              </a:t>
            </a:r>
            <a:endParaRPr lang="fr-FR" altLang="zh-CN" sz="1350" dirty="0">
              <a:latin typeface="Arial" panose="020B0604020202020204" pitchFamily="34" charset="0"/>
            </a:endParaRP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4489125" y="2050793"/>
            <a:ext cx="165751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defTabSz="685800">
              <a:tabLst>
                <a:tab pos="336947" algn="r"/>
              </a:tabLst>
            </a:pPr>
            <a:r>
              <a:rPr lang="fr-FR" altLang="zh-CN" sz="750">
                <a:ea typeface="Times New Roman" panose="02020603050405020304" pitchFamily="18" charset="0"/>
              </a:rPr>
              <a:t> </a:t>
            </a:r>
            <a:endParaRPr lang="fr-FR" altLang="zh-CN" sz="1350"/>
          </a:p>
        </p:txBody>
      </p:sp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1126113" y="1141986"/>
            <a:ext cx="6726022" cy="313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zh-CN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SMOC FOOTBALL     B.P. 60042 -    45801 Saint Jean de Braye Cedex   </a:t>
            </a:r>
            <a:r>
              <a:rPr kumimoji="0" lang="pt-BR" altLang="zh-CN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Tel.: 02.38.21.75.74     e-mail officiel : </a:t>
            </a:r>
            <a:r>
              <a:rPr kumimoji="0" lang="fr-FR" altLang="zh-CN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kumimoji="0" lang="fr-FR" altLang="zh-CN" sz="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hlinkClick r:id="rId4"/>
              </a:rPr>
              <a:t>524970@lcfoot.fr</a:t>
            </a:r>
            <a:r>
              <a:rPr kumimoji="0" lang="fr-FR" altLang="zh-CN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       </a:t>
            </a:r>
            <a:r>
              <a:rPr kumimoji="0" lang="de-DE" altLang="zh-CN" sz="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hlinkClick r:id="rId5"/>
              </a:rPr>
              <a:t>www.smocfoot.net</a:t>
            </a:r>
            <a:endParaRPr kumimoji="0" lang="pt-BR" altLang="zh-CN" sz="8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9283" y="1761213"/>
            <a:ext cx="838185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fr-FR" sz="2400" b="1" i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0000"/>
                  </a:solidFill>
                </a:uFill>
                <a:latin typeface="Comic Sans MS" panose="030F0702030302020204" pitchFamily="66" charset="0"/>
                <a:ea typeface="Times New Roman" panose="02020603050405020304" pitchFamily="18" charset="0"/>
              </a:rPr>
              <a:t>FORMALITES d’adhésion à la SMOC FOOTBALL </a:t>
            </a:r>
          </a:p>
          <a:p>
            <a:pPr algn="ctr">
              <a:spcAft>
                <a:spcPts val="0"/>
              </a:spcAft>
            </a:pPr>
            <a:r>
              <a:rPr lang="fr-FR" sz="2400" b="1" i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0000"/>
                  </a:solidFill>
                </a:uFill>
                <a:latin typeface="Comic Sans MS" panose="030F0702030302020204" pitchFamily="66" charset="0"/>
                <a:ea typeface="Times New Roman" panose="02020603050405020304" pitchFamily="18" charset="0"/>
              </a:rPr>
              <a:t>pour la saison 2023/2024</a:t>
            </a:r>
            <a:endParaRPr lang="fr-FR" sz="2400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96769" y="2902758"/>
            <a:ext cx="935300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fr-FR" b="1" i="1" dirty="0">
                <a:solidFill>
                  <a:srgbClr val="111111"/>
                </a:solidFill>
                <a:latin typeface="Comic Sans MS" panose="030F0702030302020204" pitchFamily="66" charset="0"/>
              </a:rPr>
              <a:t>La dématérialisation des demandes de licences est obligatoire</a:t>
            </a:r>
            <a:endParaRPr lang="fr-FR" i="1" dirty="0">
              <a:solidFill>
                <a:srgbClr val="111111"/>
              </a:solidFill>
              <a:latin typeface="Comic Sans MS" panose="030F0702030302020204" pitchFamily="66" charset="0"/>
            </a:endParaRPr>
          </a:p>
          <a:p>
            <a:pPr fontAlgn="base"/>
            <a:endParaRPr lang="fr-FR" i="1" dirty="0">
              <a:solidFill>
                <a:srgbClr val="111111"/>
              </a:solidFill>
              <a:latin typeface="Comic Sans MS" panose="030F0702030302020204" pitchFamily="66" charset="0"/>
            </a:endParaRPr>
          </a:p>
          <a:p>
            <a:pPr marL="285750" indent="-285750" fontAlgn="base">
              <a:buFontTx/>
              <a:buChar char="-"/>
            </a:pPr>
            <a:r>
              <a:rPr lang="fr-FR" i="1" dirty="0">
                <a:solidFill>
                  <a:srgbClr val="111111"/>
                </a:solidFill>
                <a:latin typeface="Comic Sans MS" panose="030F0702030302020204" pitchFamily="66" charset="0"/>
              </a:rPr>
              <a:t>Pour les renouvellements</a:t>
            </a:r>
          </a:p>
          <a:p>
            <a:pPr fontAlgn="base"/>
            <a:endParaRPr lang="fr-FR" i="1" dirty="0">
              <a:solidFill>
                <a:srgbClr val="111111"/>
              </a:solidFill>
              <a:latin typeface="Comic Sans MS" panose="030F0702030302020204" pitchFamily="66" charset="0"/>
            </a:endParaRPr>
          </a:p>
          <a:p>
            <a:pPr marL="285750" indent="-285750" fontAlgn="base">
              <a:buFontTx/>
              <a:buChar char="-"/>
            </a:pPr>
            <a:r>
              <a:rPr lang="fr-FR" i="1" dirty="0">
                <a:solidFill>
                  <a:srgbClr val="111111"/>
                </a:solidFill>
                <a:latin typeface="Comic Sans MS" panose="030F0702030302020204" pitchFamily="66" charset="0"/>
              </a:rPr>
              <a:t>Pour les nouvelles demandes </a:t>
            </a:r>
          </a:p>
          <a:p>
            <a:pPr fontAlgn="base"/>
            <a:endParaRPr lang="fr-FR" i="1" dirty="0">
              <a:solidFill>
                <a:srgbClr val="111111"/>
              </a:solidFill>
              <a:latin typeface="Comic Sans MS" panose="030F0702030302020204" pitchFamily="66" charset="0"/>
            </a:endParaRPr>
          </a:p>
          <a:p>
            <a:pPr fontAlgn="base"/>
            <a:r>
              <a:rPr lang="fr-FR" i="1" dirty="0">
                <a:solidFill>
                  <a:srgbClr val="111111"/>
                </a:solidFill>
                <a:latin typeface="Comic Sans MS" panose="030F0702030302020204" pitchFamily="66" charset="0"/>
              </a:rPr>
              <a:t>( joueurs/dirigeants/volontaire/arbitres/</a:t>
            </a:r>
            <a:r>
              <a:rPr lang="fr-FR" b="1" i="1" dirty="0">
                <a:solidFill>
                  <a:srgbClr val="111111"/>
                </a:solidFill>
                <a:latin typeface="Comic Sans MS" panose="030F0702030302020204" pitchFamily="66" charset="0"/>
              </a:rPr>
              <a:t>éducateur/technique</a:t>
            </a:r>
            <a:r>
              <a:rPr lang="fr-FR" i="1" dirty="0">
                <a:solidFill>
                  <a:srgbClr val="111111"/>
                </a:solidFill>
                <a:latin typeface="Comic Sans MS" panose="030F0702030302020204" pitchFamily="66" charset="0"/>
              </a:rPr>
              <a:t>) </a:t>
            </a:r>
          </a:p>
          <a:p>
            <a:pPr fontAlgn="base"/>
            <a:endParaRPr lang="fr-FR" i="1" dirty="0">
              <a:solidFill>
                <a:srgbClr val="111111"/>
              </a:solidFill>
              <a:latin typeface="Comic Sans MS" panose="030F0702030302020204" pitchFamily="66" charset="0"/>
            </a:endParaRPr>
          </a:p>
          <a:p>
            <a:pPr fontAlgn="base"/>
            <a:endParaRPr lang="fr-FR" i="1" dirty="0">
              <a:solidFill>
                <a:srgbClr val="111111"/>
              </a:solidFill>
              <a:latin typeface="Comic Sans MS" panose="030F0702030302020204" pitchFamily="66" charset="0"/>
            </a:endParaRPr>
          </a:p>
          <a:p>
            <a:pPr marL="285750" indent="-285750" fontAlgn="base">
              <a:buFontTx/>
              <a:buChar char="-"/>
            </a:pPr>
            <a:r>
              <a:rPr lang="fr-FR" i="1" dirty="0">
                <a:solidFill>
                  <a:srgbClr val="111111"/>
                </a:solidFill>
                <a:latin typeface="Comic Sans MS" panose="030F0702030302020204" pitchFamily="66" charset="0"/>
              </a:rPr>
              <a:t>pour toutes les demandes de changement de club le processus reste le même. </a:t>
            </a:r>
            <a:endParaRPr lang="fr-FR" b="0" i="1" dirty="0">
              <a:solidFill>
                <a:srgbClr val="111111"/>
              </a:solidFill>
              <a:effectLst/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675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8243" y="547947"/>
            <a:ext cx="3722494" cy="369332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fr-FR" b="1" i="1" dirty="0">
                <a:latin typeface="Comic Sans MS" panose="030F0702030302020204" pitchFamily="66" charset="0"/>
              </a:rPr>
              <a:t>VOICI LES ETAPES A SUIVRE</a:t>
            </a:r>
            <a:endParaRPr lang="fr-FR" dirty="0">
              <a:latin typeface="Hammersmith One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5794" y="1587839"/>
            <a:ext cx="9048206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i="1" u="sng" dirty="0">
                <a:solidFill>
                  <a:srgbClr val="0F243E"/>
                </a:solidFill>
                <a:latin typeface="Comic Sans MS" panose="030F0702030302020204" pitchFamily="66" charset="0"/>
              </a:rPr>
              <a:t>Phase 1</a:t>
            </a:r>
            <a:r>
              <a:rPr lang="fr-FR" b="1" i="1" dirty="0">
                <a:solidFill>
                  <a:srgbClr val="0F243E"/>
                </a:solidFill>
                <a:latin typeface="Comic Sans MS" panose="030F0702030302020204" pitchFamily="66" charset="0"/>
              </a:rPr>
              <a:t> </a:t>
            </a:r>
            <a:r>
              <a:rPr lang="fr-FR" i="1" dirty="0">
                <a:solidFill>
                  <a:srgbClr val="0F243E"/>
                </a:solidFill>
                <a:latin typeface="Comic Sans MS" panose="030F0702030302020204" pitchFamily="66" charset="0"/>
              </a:rPr>
              <a:t>: </a:t>
            </a:r>
            <a:r>
              <a:rPr lang="fr-FR" i="1" dirty="0">
                <a:latin typeface="Comic Sans MS" panose="030F0702030302020204" pitchFamily="66" charset="0"/>
              </a:rPr>
              <a:t> </a:t>
            </a:r>
            <a:r>
              <a:rPr lang="fr-FR" sz="1600" i="1" dirty="0">
                <a:latin typeface="Comic Sans MS" panose="030F0702030302020204" pitchFamily="66" charset="0"/>
              </a:rPr>
              <a:t>LA SMOC FOOTBALL possède votre une adresse MAIL VALIDE</a:t>
            </a:r>
            <a:endParaRPr lang="fr-FR" sz="1600" i="1" dirty="0">
              <a:solidFill>
                <a:srgbClr val="0F243E"/>
              </a:solidFill>
              <a:latin typeface="Comic Sans MS" panose="030F0702030302020204" pitchFamily="66" charset="0"/>
            </a:endParaRPr>
          </a:p>
          <a:p>
            <a:endParaRPr lang="fr-FR" i="1" dirty="0">
              <a:solidFill>
                <a:srgbClr val="0F243E"/>
              </a:solidFill>
              <a:latin typeface="Comic Sans MS" panose="030F0702030302020204" pitchFamily="66" charset="0"/>
            </a:endParaRPr>
          </a:p>
          <a:p>
            <a:r>
              <a:rPr lang="fr-FR" i="1" dirty="0">
                <a:solidFill>
                  <a:srgbClr val="0F243E"/>
                </a:solidFill>
                <a:latin typeface="Comic Sans MS" panose="030F0702030302020204" pitchFamily="66" charset="0"/>
              </a:rPr>
              <a:t>*Le club initie </a:t>
            </a:r>
            <a:r>
              <a:rPr lang="fr-FR" sz="1600" i="1" dirty="0">
                <a:solidFill>
                  <a:srgbClr val="0F243E"/>
                </a:solidFill>
                <a:latin typeface="Comic Sans MS" panose="030F0702030302020204" pitchFamily="66" charset="0"/>
              </a:rPr>
              <a:t>UN RENOUVELLEMENT </a:t>
            </a:r>
            <a:r>
              <a:rPr lang="fr-FR" i="1" dirty="0">
                <a:latin typeface="Comic Sans MS" panose="030F0702030302020204" pitchFamily="66" charset="0"/>
              </a:rPr>
              <a:t>après confirmation de votre éducateur (</a:t>
            </a:r>
            <a:r>
              <a:rPr lang="fr-FR" i="1" dirty="0" err="1">
                <a:latin typeface="Comic Sans MS" panose="030F0702030302020204" pitchFamily="66" charset="0"/>
              </a:rPr>
              <a:t>trice</a:t>
            </a:r>
            <a:r>
              <a:rPr lang="fr-FR" i="1" dirty="0">
                <a:latin typeface="Comic Sans MS" panose="030F0702030302020204" pitchFamily="66" charset="0"/>
              </a:rPr>
              <a:t>).</a:t>
            </a:r>
          </a:p>
          <a:p>
            <a:endParaRPr lang="fr-FR" i="1" dirty="0">
              <a:latin typeface="Comic Sans MS" panose="030F0702030302020204" pitchFamily="66" charset="0"/>
            </a:endParaRPr>
          </a:p>
          <a:p>
            <a:r>
              <a:rPr lang="fr-FR" i="1" dirty="0">
                <a:latin typeface="Comic Sans MS" panose="030F0702030302020204" pitchFamily="66" charset="0"/>
              </a:rPr>
              <a:t>*Pour les </a:t>
            </a:r>
            <a:r>
              <a:rPr lang="fr-FR" sz="1600" i="1" dirty="0">
                <a:latin typeface="Comic Sans MS" panose="030F0702030302020204" pitchFamily="66" charset="0"/>
              </a:rPr>
              <a:t>NOUVEAUX LICENCIES</a:t>
            </a:r>
            <a:r>
              <a:rPr lang="fr-FR" i="1" dirty="0">
                <a:latin typeface="Comic Sans MS" panose="030F0702030302020204" pitchFamily="66" charset="0"/>
              </a:rPr>
              <a:t> après notre accord et avoir donné un Mail valide le club initie</a:t>
            </a:r>
            <a:r>
              <a:rPr lang="fr-FR" i="1" dirty="0">
                <a:solidFill>
                  <a:srgbClr val="0F243E"/>
                </a:solidFill>
                <a:latin typeface="Comic Sans MS" panose="030F0702030302020204" pitchFamily="66" charset="0"/>
              </a:rPr>
              <a:t> une nouvelle demande dématérialisée.</a:t>
            </a:r>
            <a:endParaRPr lang="fr-FR" i="1" dirty="0">
              <a:solidFill>
                <a:srgbClr val="222222"/>
              </a:solidFill>
              <a:latin typeface="Comic Sans MS" panose="030F0702030302020204" pitchFamily="66" charset="0"/>
            </a:endParaRPr>
          </a:p>
          <a:p>
            <a:r>
              <a:rPr lang="fr-FR" sz="1200" i="1" dirty="0">
                <a:solidFill>
                  <a:srgbClr val="222222"/>
                </a:solidFill>
                <a:latin typeface="Comic Sans MS" panose="030F0702030302020204" pitchFamily="66" charset="0"/>
              </a:rPr>
              <a:t> </a:t>
            </a:r>
          </a:p>
          <a:p>
            <a:endParaRPr lang="fr-FR" b="1" i="1" u="sng" dirty="0">
              <a:solidFill>
                <a:srgbClr val="0F243E"/>
              </a:solidFill>
              <a:latin typeface="Comic Sans MS" panose="030F0702030302020204" pitchFamily="66" charset="0"/>
            </a:endParaRPr>
          </a:p>
          <a:p>
            <a:r>
              <a:rPr lang="fr-FR" b="1" i="1" u="sng" dirty="0">
                <a:solidFill>
                  <a:srgbClr val="0F243E"/>
                </a:solidFill>
                <a:latin typeface="Comic Sans MS" panose="030F0702030302020204" pitchFamily="66" charset="0"/>
              </a:rPr>
              <a:t>Phase 2</a:t>
            </a:r>
            <a:r>
              <a:rPr lang="fr-FR" b="1" i="1" dirty="0">
                <a:solidFill>
                  <a:srgbClr val="0F243E"/>
                </a:solidFill>
                <a:latin typeface="Comic Sans MS" panose="030F0702030302020204" pitchFamily="66" charset="0"/>
              </a:rPr>
              <a:t> </a:t>
            </a:r>
            <a:r>
              <a:rPr lang="fr-FR" i="1" dirty="0">
                <a:solidFill>
                  <a:srgbClr val="0F243E"/>
                </a:solidFill>
                <a:latin typeface="Comic Sans MS" panose="030F0702030302020204" pitchFamily="66" charset="0"/>
              </a:rPr>
              <a:t>:  Le (la) licencié(e) reçoit </a:t>
            </a:r>
            <a:r>
              <a:rPr lang="fr-FR" i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 mail  une demande de licence dématérialisée à remplir en ligne à partir du lien </a:t>
            </a:r>
            <a:r>
              <a:rPr lang="fr-FR" i="1" dirty="0">
                <a:latin typeface="Comic Sans MS" panose="030F0702030302020204" pitchFamily="66" charset="0"/>
                <a:ea typeface="Times New Roman" panose="02020603050405020304" pitchFamily="18" charset="0"/>
                <a:cs typeface="Segoe UI" panose="020B0502040204020203" pitchFamily="34" charset="0"/>
              </a:rPr>
              <a:t>Licence FFF (</a:t>
            </a:r>
            <a:r>
              <a:rPr lang="fr-FR" i="1" u="sng" dirty="0">
                <a:latin typeface="Comic Sans MS" panose="030F0702030302020204" pitchFamily="66" charset="0"/>
                <a:ea typeface="Times New Roman" panose="02020603050405020304" pitchFamily="18" charset="0"/>
                <a:cs typeface="Segoe UI" panose="020B0502040204020203" pitchFamily="34" charset="0"/>
                <a:hlinkClick r:id="rId2"/>
              </a:rPr>
              <a:t>fff@contact.fff.eu</a:t>
            </a:r>
            <a:r>
              <a:rPr lang="fr-FR" i="1" dirty="0">
                <a:latin typeface="Comic Sans MS" panose="030F0702030302020204" pitchFamily="66" charset="0"/>
                <a:ea typeface="Times New Roman" panose="02020603050405020304" pitchFamily="18" charset="0"/>
                <a:cs typeface="Segoe UI" panose="020B0502040204020203" pitchFamily="34" charset="0"/>
              </a:rPr>
              <a:t>)  </a:t>
            </a:r>
            <a:r>
              <a:rPr lang="fr-FR" i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qui récapitule toutes les étapes à réaliser</a:t>
            </a:r>
          </a:p>
          <a:p>
            <a:endParaRPr lang="fr-FR" i="1" dirty="0">
              <a:solidFill>
                <a:srgbClr val="0F243E"/>
              </a:solidFill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r>
              <a:rPr lang="fr-FR" i="1" dirty="0">
                <a:solidFill>
                  <a:srgbClr val="0F243E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Il ou elle</a:t>
            </a:r>
            <a:r>
              <a:rPr lang="fr-FR" i="1" dirty="0">
                <a:solidFill>
                  <a:srgbClr val="0F243E"/>
                </a:solidFill>
                <a:latin typeface="Comic Sans MS" panose="030F0702030302020204" pitchFamily="66" charset="0"/>
              </a:rPr>
              <a:t> consulte le mail reçu et prépare les pièces à transmettre (si besoin).</a:t>
            </a:r>
            <a:endParaRPr lang="fr-FR" i="1" dirty="0">
              <a:solidFill>
                <a:srgbClr val="222222"/>
              </a:solidFill>
              <a:latin typeface="Comic Sans MS" panose="030F0702030302020204" pitchFamily="66" charset="0"/>
            </a:endParaRPr>
          </a:p>
          <a:p>
            <a:r>
              <a:rPr lang="fr-FR" sz="1200" i="1" dirty="0">
                <a:solidFill>
                  <a:srgbClr val="222222"/>
                </a:solidFill>
                <a:latin typeface="Comic Sans MS" panose="030F0702030302020204" pitchFamily="66" charset="0"/>
              </a:rPr>
              <a:t> </a:t>
            </a:r>
          </a:p>
          <a:p>
            <a:r>
              <a:rPr lang="fr-FR" i="1" dirty="0">
                <a:solidFill>
                  <a:srgbClr val="0F243E"/>
                </a:solidFill>
                <a:latin typeface="Comic Sans MS" panose="030F0702030302020204" pitchFamily="66" charset="0"/>
              </a:rPr>
              <a:t>.</a:t>
            </a:r>
            <a:r>
              <a:rPr lang="fr-FR" i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endParaRPr lang="fr-FR" sz="1200" i="1" dirty="0">
              <a:solidFill>
                <a:srgbClr val="0F243E"/>
              </a:solidFill>
              <a:latin typeface="Comic Sans MS" panose="030F0702030302020204" pitchFamily="66" charset="0"/>
            </a:endParaRPr>
          </a:p>
          <a:p>
            <a:r>
              <a:rPr lang="fr-FR" i="1" dirty="0">
                <a:solidFill>
                  <a:srgbClr val="222222"/>
                </a:solidFill>
                <a:latin typeface="Comic Sans MS" panose="030F0702030302020204" pitchFamily="66" charset="0"/>
              </a:rPr>
              <a:t> </a:t>
            </a:r>
            <a:endParaRPr lang="fr-FR" i="1" dirty="0">
              <a:solidFill>
                <a:srgbClr val="222222"/>
              </a:solidFill>
              <a:effectLst/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9258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295655"/>
            <a:ext cx="9083041" cy="7602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i="1" u="sng" dirty="0">
                <a:latin typeface="Comic Sans MS" panose="030F0702030302020204" pitchFamily="66" charset="0"/>
              </a:rPr>
              <a:t>Phase 3</a:t>
            </a:r>
            <a:r>
              <a:rPr lang="fr-FR" b="1" i="1" dirty="0">
                <a:latin typeface="Comic Sans MS" panose="030F0702030302020204" pitchFamily="66" charset="0"/>
              </a:rPr>
              <a:t> </a:t>
            </a:r>
            <a:r>
              <a:rPr lang="fr-FR" i="1" dirty="0">
                <a:latin typeface="Comic Sans MS" panose="030F0702030302020204" pitchFamily="66" charset="0"/>
              </a:rPr>
              <a:t>:  Le(la) licencié(e) remplit le formulaire en ligne et transmet les pièces demandées .</a:t>
            </a:r>
          </a:p>
          <a:p>
            <a:endParaRPr lang="fr-FR" sz="1200" i="1" dirty="0">
              <a:latin typeface="Comic Sans MS" panose="030F0702030302020204" pitchFamily="66" charset="0"/>
            </a:endParaRPr>
          </a:p>
          <a:p>
            <a:r>
              <a:rPr lang="fr-FR" i="1" dirty="0">
                <a:latin typeface="Comic Sans MS" panose="030F0702030302020204" pitchFamily="66" charset="0"/>
              </a:rPr>
              <a:t>Téléchargez le </a:t>
            </a:r>
            <a:r>
              <a:rPr lang="fr-FR" b="1" i="1" dirty="0">
                <a:latin typeface="Comic Sans MS" panose="030F0702030302020204" pitchFamily="66" charset="0"/>
              </a:rPr>
              <a:t>questionnaire médical </a:t>
            </a:r>
            <a:r>
              <a:rPr lang="fr-FR" i="1" dirty="0">
                <a:latin typeface="Comic Sans MS" panose="030F0702030302020204" pitchFamily="66" charset="0"/>
              </a:rPr>
              <a:t>ci dessous. : </a:t>
            </a:r>
          </a:p>
          <a:p>
            <a:r>
              <a:rPr lang="fr-FR" b="1" i="1" dirty="0">
                <a:latin typeface="Comic Sans MS" panose="030F0702030302020204" pitchFamily="66" charset="0"/>
              </a:rPr>
              <a:t>Joueur Mineur : </a:t>
            </a:r>
            <a:r>
              <a:rPr lang="fr-FR" b="1" i="1" dirty="0">
                <a:latin typeface="Comic Sans MS" panose="030F0702030302020204" pitchFamily="66" charset="0"/>
                <a:hlinkClick r:id="rId2"/>
              </a:rPr>
              <a:t>https://foot-centre.fff.fr/wp-content/uploads/sites/9/bsk-pdf-manager/086e864bedefe10bb3adcf69d4aa5cf3.pdf</a:t>
            </a:r>
            <a:endParaRPr lang="fr-FR" b="1" i="1" dirty="0">
              <a:latin typeface="Comic Sans MS" panose="030F0702030302020204" pitchFamily="66" charset="0"/>
            </a:endParaRPr>
          </a:p>
          <a:p>
            <a:r>
              <a:rPr lang="fr-FR" b="1" i="1" dirty="0">
                <a:latin typeface="Comic Sans MS" panose="030F0702030302020204" pitchFamily="66" charset="0"/>
              </a:rPr>
              <a:t>Joueur Majeur </a:t>
            </a:r>
            <a:r>
              <a:rPr lang="fr-FR" i="1" dirty="0">
                <a:latin typeface="Comic Sans MS" panose="030F0702030302020204" pitchFamily="66" charset="0"/>
              </a:rPr>
              <a:t>: </a:t>
            </a:r>
            <a:r>
              <a:rPr lang="fr-FR" i="1" u="sng" dirty="0">
                <a:latin typeface="Comic Sans MS" panose="030F0702030302020204" pitchFamily="66" charset="0"/>
                <a:hlinkClick r:id="rId3"/>
              </a:rPr>
              <a:t>https://foot-centre.fff.fr/wp-content/uploads/sites/9/bsk-pdf-manager/fc2ff502849f14a5c03d52e62e0cd73f.pdf</a:t>
            </a:r>
            <a:endParaRPr lang="fr-FR" i="1" u="sng" dirty="0">
              <a:latin typeface="Comic Sans MS" panose="030F0702030302020204" pitchFamily="66" charset="0"/>
            </a:endParaRPr>
          </a:p>
          <a:p>
            <a:endParaRPr lang="fr-FR" i="1" u="sng" dirty="0">
              <a:latin typeface="Comic Sans MS" panose="030F0702030302020204" pitchFamily="66" charset="0"/>
            </a:endParaRPr>
          </a:p>
          <a:p>
            <a:r>
              <a:rPr lang="fr-FR" i="1" dirty="0">
                <a:latin typeface="Comic Sans MS" panose="030F0702030302020204" pitchFamily="66" charset="0"/>
              </a:rPr>
              <a:t>Après avoir répondu aux questions du questionnaire de santé, allez vers la procédure de renouvellement.</a:t>
            </a:r>
          </a:p>
          <a:p>
            <a:r>
              <a:rPr lang="fr-FR" i="1" dirty="0">
                <a:latin typeface="Comic Sans MS" panose="030F0702030302020204" pitchFamily="66" charset="0"/>
              </a:rPr>
              <a:t>Les pièces qui peuvent vous être demandées :</a:t>
            </a:r>
          </a:p>
          <a:p>
            <a:r>
              <a:rPr lang="fr-FR" i="1" dirty="0">
                <a:latin typeface="Comic Sans MS" panose="030F0702030302020204" pitchFamily="66" charset="0"/>
              </a:rPr>
              <a:t>- </a:t>
            </a:r>
            <a:r>
              <a:rPr lang="fr-FR" b="1" i="1" dirty="0">
                <a:latin typeface="Comic Sans MS" panose="030F0702030302020204" pitchFamily="66" charset="0"/>
              </a:rPr>
              <a:t>Photo d’identité </a:t>
            </a:r>
            <a:r>
              <a:rPr lang="fr-FR" i="1" dirty="0">
                <a:latin typeface="Comic Sans MS" panose="030F0702030302020204" pitchFamily="66" charset="0"/>
              </a:rPr>
              <a:t>format JPEG sur fond blanc (possible avec APN ou smartphone).- </a:t>
            </a:r>
          </a:p>
          <a:p>
            <a:r>
              <a:rPr lang="fr-FR" i="1" dirty="0">
                <a:latin typeface="Comic Sans MS" panose="030F0702030302020204" pitchFamily="66" charset="0"/>
              </a:rPr>
              <a:t>- </a:t>
            </a:r>
            <a:r>
              <a:rPr lang="fr-FR" b="1" i="1" dirty="0">
                <a:latin typeface="Comic Sans MS" panose="030F0702030302020204" pitchFamily="66" charset="0"/>
              </a:rPr>
              <a:t>Certificat Médical</a:t>
            </a:r>
            <a:r>
              <a:rPr lang="fr-FR" i="1" dirty="0">
                <a:latin typeface="Comic Sans MS" panose="030F0702030302020204" pitchFamily="66" charset="0"/>
              </a:rPr>
              <a:t> (à télécharger ci-dessous).</a:t>
            </a:r>
          </a:p>
          <a:p>
            <a:r>
              <a:rPr lang="fr-FR" i="1" dirty="0">
                <a:latin typeface="Comic Sans MS" panose="030F0702030302020204" pitchFamily="66" charset="0"/>
                <a:hlinkClick r:id="rId4"/>
              </a:rPr>
              <a:t>https://foot-centre.fff.fr/wp-content/uploads/sites/9/bsk-pdf-manager/0fcb43c385d7bd5f8f51c91468e7873c.pdf</a:t>
            </a:r>
            <a:endParaRPr lang="fr-FR" i="1" dirty="0">
              <a:latin typeface="Comic Sans MS" panose="030F0702030302020204" pitchFamily="66" charset="0"/>
            </a:endParaRPr>
          </a:p>
          <a:p>
            <a:r>
              <a:rPr lang="fr-FR" i="1" dirty="0">
                <a:latin typeface="Comic Sans MS" panose="030F0702030302020204" pitchFamily="66" charset="0"/>
              </a:rPr>
              <a:t>- </a:t>
            </a:r>
            <a:r>
              <a:rPr lang="fr-FR" b="1" i="1" dirty="0">
                <a:latin typeface="Comic Sans MS" panose="030F0702030302020204" pitchFamily="66" charset="0"/>
              </a:rPr>
              <a:t>Photocopie de pièce d'identité</a:t>
            </a:r>
            <a:r>
              <a:rPr lang="fr-FR" i="1" dirty="0">
                <a:latin typeface="Comic Sans MS" panose="030F0702030302020204" pitchFamily="66" charset="0"/>
              </a:rPr>
              <a:t> recto-verso pour les nouvelle licences (CNI, passeport ou Permis de conduire). </a:t>
            </a:r>
          </a:p>
          <a:p>
            <a:endParaRPr lang="fr-FR" sz="1200" i="1" dirty="0">
              <a:latin typeface="Comic Sans MS" panose="030F0702030302020204" pitchFamily="66" charset="0"/>
            </a:endParaRPr>
          </a:p>
          <a:p>
            <a:r>
              <a:rPr lang="fr-FR" i="1" u="sng" dirty="0">
                <a:latin typeface="Comic Sans MS" panose="030F0702030302020204" pitchFamily="66" charset="0"/>
              </a:rPr>
              <a:t>Important : le médecin doit remplir ce formulaire et non vous remettre un certificat médical classique</a:t>
            </a:r>
            <a:r>
              <a:rPr lang="fr-FR" b="1" i="1" u="sng" dirty="0">
                <a:latin typeface="Comic Sans MS" panose="030F0702030302020204" pitchFamily="66" charset="0"/>
              </a:rPr>
              <a:t>.</a:t>
            </a:r>
          </a:p>
          <a:p>
            <a:endParaRPr lang="fr-FR" b="1" i="1" u="sng" dirty="0">
              <a:latin typeface="Comic Sans MS" panose="030F0702030302020204" pitchFamily="66" charset="0"/>
            </a:endParaRPr>
          </a:p>
          <a:p>
            <a:r>
              <a:rPr lang="fr-FR" i="1" dirty="0">
                <a:solidFill>
                  <a:schemeClr val="bg1"/>
                </a:solidFill>
                <a:latin typeface="Comic Sans MS" panose="030F0702030302020204" pitchFamily="66" charset="0"/>
              </a:rPr>
              <a:t>(Pensez à remplir la fiche d'inscription club qui se trouve à la fin du mail ).</a:t>
            </a:r>
          </a:p>
          <a:p>
            <a:endParaRPr lang="fr-FR" sz="1400" i="1" dirty="0">
              <a:solidFill>
                <a:srgbClr val="0F243E"/>
              </a:solidFill>
              <a:latin typeface="Comic Sans MS" panose="030F0702030302020204" pitchFamily="66" charset="0"/>
            </a:endParaRPr>
          </a:p>
          <a:p>
            <a:r>
              <a:rPr lang="fr-FR" i="1" dirty="0">
                <a:solidFill>
                  <a:srgbClr val="222222"/>
                </a:solidFill>
                <a:latin typeface="Comic Sans MS" panose="030F0702030302020204" pitchFamily="66" charset="0"/>
              </a:rPr>
              <a:t> </a:t>
            </a:r>
          </a:p>
          <a:p>
            <a:endParaRPr lang="fr-FR" i="1" dirty="0">
              <a:latin typeface="Comic Sans MS" panose="030F0702030302020204" pitchFamily="66" charset="0"/>
            </a:endParaRPr>
          </a:p>
          <a:p>
            <a:r>
              <a:rPr lang="fr-FR" dirty="0">
                <a:latin typeface="Trebuchet MS" panose="020B0603020202020204" pitchFamily="34" charset="0"/>
              </a:rPr>
              <a:t> </a:t>
            </a:r>
            <a:endParaRPr lang="fr-FR" b="0" i="0" dirty="0">
              <a:effectLst/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59590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87384" y="159494"/>
            <a:ext cx="8538752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i="1" u="sng" dirty="0">
                <a:latin typeface="Comic Sans MS" panose="030F0702030302020204" pitchFamily="66" charset="0"/>
              </a:rPr>
              <a:t>Phase 4</a:t>
            </a:r>
            <a:r>
              <a:rPr lang="fr-FR" b="1" i="1" dirty="0">
                <a:latin typeface="Comic Sans MS" panose="030F0702030302020204" pitchFamily="66" charset="0"/>
              </a:rPr>
              <a:t> </a:t>
            </a:r>
            <a:r>
              <a:rPr lang="fr-FR" i="1" dirty="0">
                <a:latin typeface="Comic Sans MS" panose="030F0702030302020204" pitchFamily="66" charset="0"/>
              </a:rPr>
              <a:t>:  Le club contrôle les infos saisies par le(la) licencié(e)</a:t>
            </a:r>
            <a:r>
              <a:rPr lang="fr-FR" i="1" spc="-65" dirty="0">
                <a:latin typeface="Comic Sans MS" panose="030F0702030302020204" pitchFamily="66" charset="0"/>
              </a:rPr>
              <a:t>, </a:t>
            </a:r>
            <a:r>
              <a:rPr lang="fr-FR" i="1" dirty="0">
                <a:latin typeface="Comic Sans MS" panose="030F0702030302020204" pitchFamily="66" charset="0"/>
              </a:rPr>
              <a:t>les pièces transmises </a:t>
            </a:r>
            <a:r>
              <a:rPr lang="fr-FR" i="1" spc="5" dirty="0">
                <a:latin typeface="Comic Sans MS" panose="030F0702030302020204" pitchFamily="66" charset="0"/>
              </a:rPr>
              <a:t>.</a:t>
            </a:r>
          </a:p>
          <a:p>
            <a:endParaRPr lang="fr-FR" sz="1200" i="1" spc="5" dirty="0">
              <a:latin typeface="Comic Sans MS" panose="030F0702030302020204" pitchFamily="66" charset="0"/>
            </a:endParaRPr>
          </a:p>
          <a:p>
            <a:r>
              <a:rPr lang="fr-FR" b="1" i="1" u="sng" dirty="0">
                <a:latin typeface="Comic Sans MS" panose="030F0702030302020204" pitchFamily="66" charset="0"/>
              </a:rPr>
              <a:t>Phase 5 </a:t>
            </a:r>
            <a:r>
              <a:rPr lang="fr-FR" i="1" dirty="0">
                <a:latin typeface="Comic Sans MS" panose="030F0702030302020204" pitchFamily="66" charset="0"/>
              </a:rPr>
              <a:t>: Le(la) licencié(e) se rend à une permanence au Stade Marcel Thomas avec le règlement  pour signer le formulaire « club »</a:t>
            </a:r>
          </a:p>
          <a:p>
            <a:r>
              <a:rPr lang="fr-FR" sz="1200" i="1" dirty="0">
                <a:latin typeface="Comic Sans MS" panose="030F0702030302020204" pitchFamily="66" charset="0"/>
              </a:rPr>
              <a:t> </a:t>
            </a:r>
          </a:p>
          <a:p>
            <a:r>
              <a:rPr lang="fr-FR" b="1" i="1" u="sng" dirty="0">
                <a:latin typeface="Comic Sans MS" panose="030F0702030302020204" pitchFamily="66" charset="0"/>
              </a:rPr>
              <a:t>Phase 6 </a:t>
            </a:r>
            <a:r>
              <a:rPr lang="fr-FR" i="1" dirty="0">
                <a:latin typeface="Comic Sans MS" panose="030F0702030302020204" pitchFamily="66" charset="0"/>
              </a:rPr>
              <a:t>:  Le club signe la demande de licence.</a:t>
            </a:r>
          </a:p>
          <a:p>
            <a:r>
              <a:rPr lang="fr-FR" sz="1200" i="1" dirty="0">
                <a:latin typeface="Comic Sans MS" panose="030F0702030302020204" pitchFamily="66" charset="0"/>
              </a:rPr>
              <a:t> </a:t>
            </a:r>
          </a:p>
          <a:p>
            <a:r>
              <a:rPr lang="fr-FR" b="1" i="1" u="sng" dirty="0">
                <a:latin typeface="Comic Sans MS" panose="030F0702030302020204" pitchFamily="66" charset="0"/>
              </a:rPr>
              <a:t>Phase 7 </a:t>
            </a:r>
            <a:r>
              <a:rPr lang="fr-FR" i="1" dirty="0">
                <a:latin typeface="Comic Sans MS" panose="030F0702030302020204" pitchFamily="66" charset="0"/>
              </a:rPr>
              <a:t>:  La demande est soumise à la Ligue pour validation.</a:t>
            </a:r>
          </a:p>
          <a:p>
            <a:endParaRPr lang="fr-FR" i="1" dirty="0">
              <a:solidFill>
                <a:srgbClr val="0F243E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fr-FR" b="1" i="1" dirty="0">
                <a:latin typeface="Comic Sans MS" panose="030F0702030302020204" pitchFamily="66" charset="0"/>
              </a:rPr>
              <a:t>*************************************</a:t>
            </a:r>
            <a:br>
              <a:rPr lang="fr-FR" b="1" i="1" dirty="0">
                <a:latin typeface="Comic Sans MS" panose="030F0702030302020204" pitchFamily="66" charset="0"/>
              </a:rPr>
            </a:br>
            <a:endParaRPr lang="fr-FR" b="1" i="1" dirty="0">
              <a:latin typeface="Comic Sans MS" panose="030F0702030302020204" pitchFamily="66" charset="0"/>
            </a:endParaRPr>
          </a:p>
          <a:p>
            <a:pPr algn="just"/>
            <a:r>
              <a:rPr lang="fr-FR" b="1" i="1" dirty="0">
                <a:latin typeface="Comic Sans MS" panose="030F0702030302020204" pitchFamily="66" charset="0"/>
              </a:rPr>
              <a:t>Pour les MUTATIONS</a:t>
            </a:r>
          </a:p>
          <a:p>
            <a:pPr algn="just"/>
            <a:endParaRPr lang="fr-FR" b="1" i="1" dirty="0">
              <a:latin typeface="Comic Sans MS" panose="030F0702030302020204" pitchFamily="66" charset="0"/>
            </a:endParaRPr>
          </a:p>
          <a:p>
            <a:pPr algn="just"/>
            <a:r>
              <a:rPr lang="fr-FR" b="1" i="1" dirty="0">
                <a:latin typeface="Comic Sans MS" panose="030F0702030302020204" pitchFamily="66" charset="0"/>
              </a:rPr>
              <a:t>Remplir le document téléchargé à partir de lien .</a:t>
            </a:r>
          </a:p>
          <a:p>
            <a:pPr algn="just"/>
            <a:r>
              <a:rPr lang="fr-FR" b="1" i="1" dirty="0">
                <a:latin typeface="Comic Sans MS" panose="030F0702030302020204" pitchFamily="66" charset="0"/>
              </a:rPr>
              <a:t> </a:t>
            </a:r>
          </a:p>
          <a:p>
            <a:pPr algn="just"/>
            <a:r>
              <a:rPr lang="fr-FR" b="1" i="1" dirty="0">
                <a:latin typeface="Comic Sans MS" panose="030F0702030302020204" pitchFamily="66" charset="0"/>
              </a:rPr>
              <a:t>https://foot-centre.fff.fr/wp-content/uploads/sites/9/bsk-pdf-manager/4b440a55e4143b6aca5616499e8e3e9e.pdf</a:t>
            </a:r>
          </a:p>
          <a:p>
            <a:pPr algn="just"/>
            <a:endParaRPr lang="fr-FR" b="1" i="1" dirty="0">
              <a:latin typeface="Comic Sans MS" panose="030F0702030302020204" pitchFamily="66" charset="0"/>
            </a:endParaRPr>
          </a:p>
          <a:p>
            <a:pPr algn="just"/>
            <a:r>
              <a:rPr lang="fr-FR" b="1" i="1" dirty="0">
                <a:latin typeface="Comic Sans MS" panose="030F0702030302020204" pitchFamily="66" charset="0"/>
              </a:rPr>
              <a:t>Se rendre à une permanence au stade Marcel Thomas avec:</a:t>
            </a:r>
          </a:p>
          <a:p>
            <a:pPr algn="just"/>
            <a:endParaRPr lang="fr-FR" b="1" i="1" dirty="0">
              <a:latin typeface="Comic Sans MS" panose="030F0702030302020204" pitchFamily="66" charset="0"/>
            </a:endParaRPr>
          </a:p>
          <a:p>
            <a:pPr algn="just"/>
            <a:r>
              <a:rPr lang="fr-FR" b="1" i="1" dirty="0">
                <a:latin typeface="Comic Sans MS" panose="030F0702030302020204" pitchFamily="66" charset="0"/>
              </a:rPr>
              <a:t>-la demande de licence dûment remplie,</a:t>
            </a:r>
          </a:p>
          <a:p>
            <a:pPr algn="just"/>
            <a:endParaRPr lang="fr-FR" b="1" i="1" dirty="0">
              <a:latin typeface="Comic Sans MS" panose="030F0702030302020204" pitchFamily="66" charset="0"/>
            </a:endParaRPr>
          </a:p>
          <a:p>
            <a:pPr algn="just"/>
            <a:r>
              <a:rPr lang="fr-FR" b="1" i="1" dirty="0">
                <a:latin typeface="Comic Sans MS" panose="030F0702030302020204" pitchFamily="66" charset="0"/>
              </a:rPr>
              <a:t>-le règlement de la cotisation</a:t>
            </a:r>
          </a:p>
          <a:p>
            <a:pPr algn="just"/>
            <a:endParaRPr lang="fr-FR" b="1" i="1" dirty="0">
              <a:solidFill>
                <a:srgbClr val="002060"/>
              </a:solidFill>
              <a:effectLst/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29480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65759" y="164994"/>
            <a:ext cx="8639820" cy="48628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800" i="1" u="sng" dirty="0">
                <a:solidFill>
                  <a:schemeClr val="bg1"/>
                </a:solidFill>
                <a:latin typeface="Comic Sans MS" panose="030F0702030302020204" pitchFamily="66" charset="0"/>
              </a:rPr>
              <a:t>Pour Toutes et Tous il faudra impérativement</a:t>
            </a:r>
          </a:p>
          <a:p>
            <a:pPr algn="ctr"/>
            <a:endParaRPr lang="fr-FR" dirty="0">
              <a:solidFill>
                <a:srgbClr val="4D4D4D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fr-FR" i="1" dirty="0">
                <a:latin typeface="Comic Sans MS" panose="030F0702030302020204" pitchFamily="66" charset="0"/>
              </a:rPr>
              <a:t>Prendre connaissance du Règlement Intérieur et de la Charte du Club </a:t>
            </a:r>
          </a:p>
          <a:p>
            <a:pPr algn="just"/>
            <a:r>
              <a:rPr lang="fr-FR" i="1" dirty="0">
                <a:latin typeface="Comic Sans MS" panose="030F0702030302020204" pitchFamily="66" charset="0"/>
              </a:rPr>
              <a:t> </a:t>
            </a:r>
          </a:p>
          <a:p>
            <a:pPr algn="just"/>
            <a:r>
              <a:rPr lang="fr-FR" i="1" dirty="0">
                <a:latin typeface="Comic Sans MS" panose="030F0702030302020204" pitchFamily="66" charset="0"/>
              </a:rPr>
              <a:t>Passer à une permanence au  </a:t>
            </a:r>
            <a:r>
              <a:rPr lang="fr-FR" b="1" i="1" dirty="0">
                <a:latin typeface="Comic Sans MS" panose="030F0702030302020204" pitchFamily="66" charset="0"/>
              </a:rPr>
              <a:t>"CLUB HOUSE"</a:t>
            </a:r>
            <a:r>
              <a:rPr lang="fr-FR" i="1" dirty="0">
                <a:latin typeface="Comic Sans MS" panose="030F0702030302020204" pitchFamily="66" charset="0"/>
              </a:rPr>
              <a:t> du stade Marcel Thomas  pour:</a:t>
            </a:r>
          </a:p>
          <a:p>
            <a:pPr algn="just"/>
            <a:r>
              <a:rPr lang="fr-FR" b="1" i="1" dirty="0">
                <a:latin typeface="Comic Sans MS" panose="030F0702030302020204" pitchFamily="66" charset="0"/>
              </a:rPr>
              <a:t> signer le formulaire « club » ET donner  le règlement de la licence</a:t>
            </a:r>
            <a:endParaRPr lang="fr-FR" dirty="0"/>
          </a:p>
          <a:p>
            <a:endParaRPr lang="fr-FR" sz="1200" dirty="0"/>
          </a:p>
          <a:p>
            <a:endParaRPr lang="fr-FR" dirty="0"/>
          </a:p>
          <a:p>
            <a:pPr algn="just"/>
            <a:endParaRPr lang="fr-FR" b="0" i="0" dirty="0">
              <a:solidFill>
                <a:srgbClr val="4D4D4D"/>
              </a:solidFill>
              <a:effectLst/>
              <a:latin typeface="Hammersmith One"/>
            </a:endParaRPr>
          </a:p>
          <a:p>
            <a:pPr algn="just"/>
            <a:endParaRPr lang="fr-FR" dirty="0">
              <a:solidFill>
                <a:srgbClr val="4D4D4D"/>
              </a:solidFill>
              <a:latin typeface="Hammersmith One"/>
            </a:endParaRPr>
          </a:p>
          <a:p>
            <a:pPr algn="just"/>
            <a:endParaRPr lang="fr-FR" b="0" i="0" dirty="0">
              <a:solidFill>
                <a:srgbClr val="4D4D4D"/>
              </a:solidFill>
              <a:effectLst/>
              <a:latin typeface="Hammersmith One"/>
            </a:endParaRPr>
          </a:p>
          <a:p>
            <a:pPr algn="just"/>
            <a:endParaRPr lang="fr-FR" dirty="0">
              <a:solidFill>
                <a:srgbClr val="4D4D4D"/>
              </a:solidFill>
              <a:latin typeface="Hammersmith One"/>
            </a:endParaRPr>
          </a:p>
          <a:p>
            <a:pPr algn="just"/>
            <a:endParaRPr lang="fr-FR" b="0" i="0" dirty="0">
              <a:solidFill>
                <a:srgbClr val="4D4D4D"/>
              </a:solidFill>
              <a:effectLst/>
              <a:latin typeface="Hammersmith One"/>
            </a:endParaRPr>
          </a:p>
          <a:p>
            <a:pPr algn="just"/>
            <a:endParaRPr lang="fr-FR" dirty="0">
              <a:solidFill>
                <a:srgbClr val="4D4D4D"/>
              </a:solidFill>
              <a:latin typeface="Hammersmith One"/>
            </a:endParaRPr>
          </a:p>
          <a:p>
            <a:pPr algn="just"/>
            <a:endParaRPr lang="fr-FR" b="0" i="0" dirty="0">
              <a:solidFill>
                <a:srgbClr val="4D4D4D"/>
              </a:solidFill>
              <a:effectLst/>
              <a:latin typeface="Hammersmith One"/>
            </a:endParaRPr>
          </a:p>
          <a:p>
            <a:pPr algn="just"/>
            <a:endParaRPr lang="fr-FR" b="1" i="1" dirty="0">
              <a:effectLst/>
              <a:latin typeface="Comic Sans MS" panose="030F0702030302020204" pitchFamily="66" charset="0"/>
            </a:endParaRPr>
          </a:p>
          <a:p>
            <a:pPr algn="just"/>
            <a:endParaRPr lang="fr-FR" b="1" i="1" dirty="0">
              <a:latin typeface="Comic Sans MS" panose="030F0702030302020204" pitchFamily="66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65760" y="2060843"/>
            <a:ext cx="797805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200" b="1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Segoe UI" panose="020B0502040204020203" pitchFamily="34" charset="0"/>
              </a:rPr>
              <a:t>Règlement par CHEQUE à l’ordre de SMOC FOOTBALL OU par CB  OU en ESPECES OU PASS            </a:t>
            </a:r>
            <a:r>
              <a:rPr lang="fr-FR" altLang="fr-FR" sz="1200" b="1" i="1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Segoe UI" panose="020B0502040204020203" pitchFamily="34" charset="0"/>
              </a:rPr>
              <a:t>OU </a:t>
            </a:r>
            <a:r>
              <a:rPr kumimoji="0" lang="fr-FR" altLang="fr-FR" sz="1200" b="1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Segoe UI" panose="020B0502040204020203" pitchFamily="34" charset="0"/>
              </a:rPr>
              <a:t>par Virement    </a:t>
            </a:r>
            <a:r>
              <a:rPr lang="fr-FR" sz="1200" b="1" i="1" dirty="0">
                <a:latin typeface="Comic Sans MS" panose="030F0702030302020204" pitchFamily="66" charset="0"/>
              </a:rPr>
              <a:t>IBAN :FR76 1027 8374 8200 01101410118   BIC : CMCIFR2A</a:t>
            </a:r>
            <a:endParaRPr kumimoji="0" lang="fr-FR" altLang="fr-FR" sz="1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65760" y="1409700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1" name="Zone de texte 2"/>
          <p:cNvSpPr txBox="1"/>
          <p:nvPr/>
        </p:nvSpPr>
        <p:spPr>
          <a:xfrm>
            <a:off x="1098959" y="12591819"/>
            <a:ext cx="769937" cy="838200"/>
          </a:xfrm>
          <a:prstGeom prst="rect">
            <a:avLst/>
          </a:prstGeom>
          <a:solidFill>
            <a:schemeClr val="lt1"/>
          </a:solidFill>
          <a:ln w="6350">
            <a:solidFill>
              <a:schemeClr val="bg1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endParaRPr lang="fr-FR" sz="10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Zone de texte 5"/>
          <p:cNvSpPr txBox="1"/>
          <p:nvPr/>
        </p:nvSpPr>
        <p:spPr>
          <a:xfrm>
            <a:off x="2949984" y="12575944"/>
            <a:ext cx="568325" cy="808038"/>
          </a:xfrm>
          <a:prstGeom prst="rect">
            <a:avLst/>
          </a:prstGeom>
          <a:solidFill>
            <a:schemeClr val="lt1"/>
          </a:solidFill>
          <a:ln w="6350">
            <a:solidFill>
              <a:schemeClr val="bg1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fr-FR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13" name="Zone de texte 10"/>
          <p:cNvSpPr txBox="1"/>
          <p:nvPr/>
        </p:nvSpPr>
        <p:spPr>
          <a:xfrm>
            <a:off x="2659471" y="12664844"/>
            <a:ext cx="609600" cy="730250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endParaRPr lang="fr-FR" sz="10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346484" y="4998807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346484" y="4998807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5" name="Rectangle à coins arrondis 4"/>
          <p:cNvSpPr/>
          <p:nvPr/>
        </p:nvSpPr>
        <p:spPr>
          <a:xfrm>
            <a:off x="227339" y="6041737"/>
            <a:ext cx="8778240" cy="715089"/>
          </a:xfrm>
          <a:prstGeom prst="roundRect">
            <a:avLst/>
          </a:prstGeom>
          <a:ln w="38100"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b="1" i="1" dirty="0">
                <a:solidFill>
                  <a:schemeClr val="bg1"/>
                </a:solidFill>
                <a:latin typeface="Comic Sans MS" panose="030F0702030302020204" pitchFamily="66" charset="0"/>
              </a:rPr>
              <a:t>LA LICENCE NE SERA PRISE EN COMPTE POUR LA SAISON  2023/2024 QU’A LA RECEPTION DU PAIMENT INTEGRAL DE LA COTISATION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DA912C89-A19D-D5CC-D439-C2A9BF8D96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9917" y="2839035"/>
            <a:ext cx="5003577" cy="296045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331569655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Thèm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586</TotalTime>
  <Words>702</Words>
  <Application>Microsoft Office PowerPoint</Application>
  <PresentationFormat>Affichage à l'écran (4:3)</PresentationFormat>
  <Paragraphs>94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3" baseType="lpstr">
      <vt:lpstr>Arial</vt:lpstr>
      <vt:lpstr>Calibri</vt:lpstr>
      <vt:lpstr>Calibri Light</vt:lpstr>
      <vt:lpstr>Comic Sans MS</vt:lpstr>
      <vt:lpstr>Hammersmith One</vt:lpstr>
      <vt:lpstr>Times New Roman</vt:lpstr>
      <vt:lpstr>Trebuchet MS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jpfma</dc:creator>
  <cp:lastModifiedBy>JPF MARCHAL</cp:lastModifiedBy>
  <cp:revision>32</cp:revision>
  <dcterms:created xsi:type="dcterms:W3CDTF">2021-06-05T14:17:11Z</dcterms:created>
  <dcterms:modified xsi:type="dcterms:W3CDTF">2023-06-08T06:07:27Z</dcterms:modified>
</cp:coreProperties>
</file>